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337" r:id="rId3"/>
    <p:sldId id="351" r:id="rId4"/>
    <p:sldId id="330" r:id="rId5"/>
    <p:sldId id="328" r:id="rId6"/>
    <p:sldId id="308" r:id="rId7"/>
    <p:sldId id="310" r:id="rId8"/>
    <p:sldId id="311" r:id="rId9"/>
    <p:sldId id="312" r:id="rId10"/>
    <p:sldId id="274" r:id="rId11"/>
    <p:sldId id="313" r:id="rId12"/>
    <p:sldId id="294" r:id="rId13"/>
    <p:sldId id="340" r:id="rId14"/>
    <p:sldId id="342" r:id="rId15"/>
    <p:sldId id="338" r:id="rId16"/>
    <p:sldId id="295" r:id="rId17"/>
    <p:sldId id="283" r:id="rId18"/>
    <p:sldId id="316" r:id="rId19"/>
    <p:sldId id="268" r:id="rId20"/>
    <p:sldId id="262" r:id="rId21"/>
    <p:sldId id="266" r:id="rId22"/>
    <p:sldId id="285" r:id="rId23"/>
    <p:sldId id="275" r:id="rId24"/>
    <p:sldId id="278" r:id="rId25"/>
    <p:sldId id="280" r:id="rId26"/>
    <p:sldId id="281" r:id="rId27"/>
    <p:sldId id="282" r:id="rId28"/>
    <p:sldId id="350" r:id="rId29"/>
    <p:sldId id="267" r:id="rId30"/>
    <p:sldId id="332" r:id="rId31"/>
    <p:sldId id="333" r:id="rId32"/>
    <p:sldId id="334" r:id="rId33"/>
    <p:sldId id="318" r:id="rId34"/>
    <p:sldId id="298" r:id="rId35"/>
  </p:sldIdLst>
  <p:sldSz cx="9144000" cy="6858000" type="screen4x3"/>
  <p:notesSz cx="7104063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90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78FE4-1FEF-4598-A655-7B0C4B1A63D1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image" Target="../media/image23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5" Type="http://schemas.openxmlformats.org/officeDocument/2006/relationships/image" Target="../media/image33.png"/><Relationship Id="rId10" Type="http://schemas.openxmlformats.org/officeDocument/2006/relationships/image" Target="../media/image5.png"/><Relationship Id="rId4" Type="http://schemas.openxmlformats.org/officeDocument/2006/relationships/image" Target="../media/image25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b="1" dirty="0" smtClean="0">
                <a:solidFill>
                  <a:srgbClr val="0070C0"/>
                </a:solidFill>
              </a:rPr>
              <a:t>TALLER PRÁCTICO de RCP BÁSICA </a:t>
            </a:r>
            <a:endParaRPr lang="es-ES" sz="4000" b="1" dirty="0" smtClean="0">
              <a:solidFill>
                <a:srgbClr val="0070C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3609" y="4508500"/>
            <a:ext cx="6728792" cy="11303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400" dirty="0" smtClean="0"/>
              <a:t>Vitoria</a:t>
            </a:r>
            <a:r>
              <a:rPr lang="es-ES_tradnl" sz="2400" smtClean="0"/>
              <a:t>, noviembre de 2015.</a:t>
            </a:r>
            <a:endParaRPr lang="es-ES_tradnl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400" dirty="0" smtClean="0"/>
              <a:t>Luis Uribe. Pediatra C.S. </a:t>
            </a:r>
            <a:r>
              <a:rPr lang="es-ES_tradnl" sz="2400" dirty="0" err="1" smtClean="0"/>
              <a:t>Abetxuko</a:t>
            </a:r>
            <a:endParaRPr lang="es-ES" sz="24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07504" y="2349500"/>
            <a:ext cx="9036496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Técnicas Básicas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b="1" dirty="0" smtClean="0">
                <a:solidFill>
                  <a:srgbClr val="0070C0"/>
                </a:solidFill>
              </a:rPr>
              <a:t>ALGUNOS CONCEPTOS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492897"/>
            <a:ext cx="8229600" cy="3096344"/>
          </a:xfrm>
        </p:spPr>
        <p:txBody>
          <a:bodyPr/>
          <a:lstStyle/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" dirty="0" smtClean="0"/>
              <a:t>Asistolia </a:t>
            </a:r>
            <a:r>
              <a:rPr lang="es-ES" dirty="0" smtClean="0"/>
              <a:t>- Fibrilación Ventricular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" dirty="0" smtClean="0"/>
              <a:t>Esternón - Apéndice xifoides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760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7"/>
          <p:cNvSpPr txBox="1">
            <a:spLocks noChangeArrowheads="1"/>
          </p:cNvSpPr>
          <p:nvPr/>
        </p:nvSpPr>
        <p:spPr bwMode="auto">
          <a:xfrm>
            <a:off x="122238" y="682625"/>
            <a:ext cx="8697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8195" name="Text Box 9"/>
          <p:cNvSpPr txBox="1">
            <a:spLocks noChangeArrowheads="1"/>
          </p:cNvSpPr>
          <p:nvPr/>
        </p:nvSpPr>
        <p:spPr bwMode="auto">
          <a:xfrm>
            <a:off x="2484438" y="1700213"/>
            <a:ext cx="367188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400" b="1" dirty="0">
                <a:solidFill>
                  <a:srgbClr val="0070C0"/>
                </a:solidFill>
              </a:rPr>
              <a:t>RCP Básica</a:t>
            </a:r>
          </a:p>
          <a:p>
            <a:endParaRPr lang="es-ES_tradnl" sz="2400" dirty="0"/>
          </a:p>
          <a:p>
            <a:endParaRPr lang="es-ES_tradnl" sz="2400" dirty="0"/>
          </a:p>
          <a:p>
            <a:endParaRPr lang="es-ES_tradnl" sz="2400" b="1" dirty="0" smtClean="0">
              <a:solidFill>
                <a:srgbClr val="0070C0"/>
              </a:solidFill>
            </a:endParaRPr>
          </a:p>
          <a:p>
            <a:r>
              <a:rPr lang="es-ES_tradnl" sz="2400" b="1" dirty="0" smtClean="0">
                <a:solidFill>
                  <a:srgbClr val="0070C0"/>
                </a:solidFill>
              </a:rPr>
              <a:t>RCP </a:t>
            </a:r>
            <a:r>
              <a:rPr lang="es-ES_tradnl" sz="2400" b="1" dirty="0">
                <a:solidFill>
                  <a:srgbClr val="0070C0"/>
                </a:solidFill>
              </a:rPr>
              <a:t>Intermedia</a:t>
            </a:r>
          </a:p>
          <a:p>
            <a:endParaRPr lang="es-ES_tradnl" sz="2400" dirty="0" smtClean="0"/>
          </a:p>
          <a:p>
            <a:endParaRPr lang="es-ES_tradnl" sz="2400" dirty="0"/>
          </a:p>
          <a:p>
            <a:endParaRPr lang="es-ES_tradnl" sz="2400" dirty="0"/>
          </a:p>
          <a:p>
            <a:r>
              <a:rPr lang="es-ES_tradnl" sz="2400" b="1" dirty="0">
                <a:solidFill>
                  <a:srgbClr val="0070C0"/>
                </a:solidFill>
              </a:rPr>
              <a:t>RCP Avanzada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8198" name="Line 14"/>
          <p:cNvSpPr>
            <a:spLocks noChangeShapeType="1"/>
          </p:cNvSpPr>
          <p:nvPr/>
        </p:nvSpPr>
        <p:spPr bwMode="auto">
          <a:xfrm>
            <a:off x="4356100" y="1989138"/>
            <a:ext cx="15113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199" name="Line 15"/>
          <p:cNvSpPr>
            <a:spLocks noChangeShapeType="1"/>
          </p:cNvSpPr>
          <p:nvPr/>
        </p:nvSpPr>
        <p:spPr bwMode="auto">
          <a:xfrm>
            <a:off x="5867400" y="1989138"/>
            <a:ext cx="0" cy="2880022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200" name="Line 16"/>
          <p:cNvSpPr>
            <a:spLocks noChangeShapeType="1"/>
          </p:cNvSpPr>
          <p:nvPr/>
        </p:nvSpPr>
        <p:spPr bwMode="auto">
          <a:xfrm flipH="1" flipV="1">
            <a:off x="4471194" y="4869160"/>
            <a:ext cx="1396204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" name="1 Flecha abajo"/>
          <p:cNvSpPr/>
          <p:nvPr/>
        </p:nvSpPr>
        <p:spPr>
          <a:xfrm>
            <a:off x="3203848" y="2132781"/>
            <a:ext cx="45719" cy="792163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3179673" y="3644949"/>
            <a:ext cx="45719" cy="792163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RCP - TÉCNICAS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</a:rPr>
              <a:t>Básicas</a:t>
            </a:r>
            <a:endParaRPr lang="es-E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Apertura vía aérea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Posición lateral de seguridad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Respiración boca-boca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Detección de pulso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Masaje cardiaco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</a:rPr>
              <a:t>Intermedias</a:t>
            </a:r>
            <a:endParaRPr lang="es-E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Cánula de </a:t>
            </a:r>
            <a:r>
              <a:rPr lang="es-ES" dirty="0" err="1" smtClean="0"/>
              <a:t>Guedel</a:t>
            </a:r>
            <a:endParaRPr lang="es-ES" dirty="0" smtClean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err="1" smtClean="0"/>
              <a:t>Ambú</a:t>
            </a:r>
            <a:endParaRPr lang="es-ES" dirty="0" smtClean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Desfibrilador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473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Maniobra Frente-Mentón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8132" name="Picture 4" descr="rcp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401" y="1268760"/>
            <a:ext cx="7488832" cy="5283459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POSICIÓN LATERAL DE SEGURIDAD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3844" name="Picture 4" descr="rcp 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557338"/>
            <a:ext cx="5832475" cy="4319587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Posición lateral de seguridad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24" name="Picture 4" descr="rcp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647825"/>
            <a:ext cx="7272337" cy="4176713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35062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RESPIRACIÓN BOCA-BOCA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143364" name="Picture 4" descr="rcp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412875"/>
            <a:ext cx="6191250" cy="475297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VENTILACIÓN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5573" t="39542" r="51147" b="26019"/>
          <a:stretch>
            <a:fillRect/>
          </a:stretch>
        </p:blipFill>
        <p:spPr bwMode="auto">
          <a:xfrm>
            <a:off x="1043608" y="2492896"/>
            <a:ext cx="3028996" cy="251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3034" t="35737" r="26984" b="27900"/>
          <a:stretch>
            <a:fillRect/>
          </a:stretch>
        </p:blipFill>
        <p:spPr bwMode="auto">
          <a:xfrm>
            <a:off x="5652120" y="2348880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42857" t="45768" r="27161" b="22257"/>
          <a:stretch>
            <a:fillRect/>
          </a:stretch>
        </p:blipFill>
        <p:spPr bwMode="auto">
          <a:xfrm>
            <a:off x="3203848" y="4437112"/>
            <a:ext cx="23762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RESPIRACIÓN BOCA-MASCARILLA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44388" name="Picture 4" descr="rcp 26 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412875"/>
            <a:ext cx="5761038" cy="446405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COMPRESIONES TORÁCICAS</a:t>
            </a:r>
            <a:endParaRPr lang="es-E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395536" y="2060848"/>
            <a:ext cx="367240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1799" t="24451" r="31041" b="11285"/>
          <a:stretch>
            <a:fillRect/>
          </a:stretch>
        </p:blipFill>
        <p:spPr bwMode="auto">
          <a:xfrm>
            <a:off x="3419872" y="2132856"/>
            <a:ext cx="21602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11111" t="34094" r="60847" b="30721"/>
          <a:stretch>
            <a:fillRect/>
          </a:stretch>
        </p:blipFill>
        <p:spPr bwMode="auto">
          <a:xfrm>
            <a:off x="6372200" y="2564904"/>
            <a:ext cx="237626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MASAJE CARDÍACO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2772" name="Picture 4" descr="rcp 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557338"/>
            <a:ext cx="60483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Masaje cardíaco: lactantes y niños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3795" name="Picture 6" descr="rcp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1195988"/>
            <a:ext cx="3024336" cy="540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7" descr="rcp 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85"/>
            <a:ext cx="345598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95536" y="2276872"/>
            <a:ext cx="8229600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Práctica de la RCP Básica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80120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COMPRESIONES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(Masaje Cardíaco)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1835696" y="1772816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DESFIBRILACIÓN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162" t="41693" r="52205" b="24030"/>
          <a:stretch>
            <a:fillRect/>
          </a:stretch>
        </p:blipFill>
        <p:spPr bwMode="auto">
          <a:xfrm>
            <a:off x="1619672" y="1484784"/>
            <a:ext cx="655272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67544" y="11623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ADULTOS</a:t>
            </a:r>
            <a:endParaRPr lang="es-ES_tradnl" sz="2800" dirty="0"/>
          </a:p>
        </p:txBody>
      </p:sp>
      <p:pic>
        <p:nvPicPr>
          <p:cNvPr id="9" name="Picture 5" descr="rcp 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06919"/>
            <a:ext cx="5164354" cy="3308059"/>
          </a:xfrm>
          <a:prstGeom prst="rect">
            <a:avLst/>
          </a:prstGeom>
          <a:noFill/>
        </p:spPr>
      </p:pic>
      <p:pic>
        <p:nvPicPr>
          <p:cNvPr id="12" name="Picture 6" descr="rcp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4650" y="3504329"/>
            <a:ext cx="5164354" cy="3144838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67544" y="39870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NIÑOS</a:t>
            </a:r>
            <a:endParaRPr lang="es-ES_tradnl" sz="28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CADENA de SUPERVIVENCIA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4938" t="23198" r="25750" b="26332"/>
          <a:stretch>
            <a:fillRect/>
          </a:stretch>
        </p:blipFill>
        <p:spPr bwMode="auto">
          <a:xfrm>
            <a:off x="457200" y="2178631"/>
            <a:ext cx="8229600" cy="3369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606" y="274638"/>
            <a:ext cx="8856984" cy="994122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 en Adultos, Niños y Lactantes. PRIORIDADES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327" t="34257" r="49912" b="28840"/>
          <a:stretch>
            <a:fillRect/>
          </a:stretch>
        </p:blipFill>
        <p:spPr bwMode="auto">
          <a:xfrm>
            <a:off x="1691680" y="1449531"/>
            <a:ext cx="3091524" cy="269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43034" t="35737" r="26984" b="27900"/>
          <a:stretch>
            <a:fillRect/>
          </a:stretch>
        </p:blipFill>
        <p:spPr bwMode="auto">
          <a:xfrm>
            <a:off x="5364088" y="1844824"/>
            <a:ext cx="2520280" cy="175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42857" t="45768" r="27161" b="22257"/>
          <a:stretch>
            <a:fillRect/>
          </a:stretch>
        </p:blipFill>
        <p:spPr bwMode="auto">
          <a:xfrm>
            <a:off x="3275856" y="4509120"/>
            <a:ext cx="24482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Soporte Vital Básico—Algoritmos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2800" dirty="0" smtClean="0">
                <a:latin typeface="Arial" pitchFamily="34" charset="0"/>
                <a:cs typeface="Arial" pitchFamily="34" charset="0"/>
              </a:rPr>
            </a:br>
            <a:r>
              <a:rPr lang="es-ES" sz="3200" b="1" dirty="0" smtClean="0">
                <a:solidFill>
                  <a:srgbClr val="0070C0"/>
                </a:solidFill>
                <a:cs typeface="Arial" pitchFamily="34" charset="0"/>
              </a:rPr>
              <a:t>ADULTOS</a:t>
            </a:r>
            <a:r>
              <a:rPr lang="es-ES" sz="3200" dirty="0" smtClean="0">
                <a:solidFill>
                  <a:srgbClr val="0070C0"/>
                </a:solidFill>
                <a:cs typeface="Arial" pitchFamily="34" charset="0"/>
              </a:rPr>
              <a:t>                             </a:t>
            </a:r>
            <a:r>
              <a:rPr lang="es-ES" sz="3200" b="1" dirty="0" smtClean="0">
                <a:solidFill>
                  <a:srgbClr val="0070C0"/>
                </a:solidFill>
                <a:cs typeface="Arial" pitchFamily="34" charset="0"/>
              </a:rPr>
              <a:t>NIÑOS</a:t>
            </a:r>
            <a:r>
              <a:rPr lang="es-ES" sz="3200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endParaRPr lang="es-ES" sz="3200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8342" t="14107" r="61905" b="11599"/>
          <a:stretch>
            <a:fillRect/>
          </a:stretch>
        </p:blipFill>
        <p:spPr bwMode="auto">
          <a:xfrm>
            <a:off x="5292080" y="1628800"/>
            <a:ext cx="26642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41623" t="17868" r="32099" b="13336"/>
          <a:stretch>
            <a:fillRect/>
          </a:stretch>
        </p:blipFill>
        <p:spPr bwMode="auto">
          <a:xfrm>
            <a:off x="1619672" y="1556792"/>
            <a:ext cx="26642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Qué hacer y qué NO hacer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7055" t="26959" r="24691" b="29781"/>
          <a:stretch>
            <a:fillRect/>
          </a:stretch>
        </p:blipFill>
        <p:spPr bwMode="auto">
          <a:xfrm>
            <a:off x="0" y="1844824"/>
            <a:ext cx="914400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  ADULTOS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279" t="48276" r="55026" b="21003"/>
          <a:stretch>
            <a:fillRect/>
          </a:stretch>
        </p:blipFill>
        <p:spPr bwMode="auto">
          <a:xfrm>
            <a:off x="899592" y="1556792"/>
            <a:ext cx="1152128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24515" t="36363" r="54321" b="29154"/>
          <a:stretch>
            <a:fillRect/>
          </a:stretch>
        </p:blipFill>
        <p:spPr bwMode="auto">
          <a:xfrm>
            <a:off x="2483768" y="1628800"/>
            <a:ext cx="1143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26279" t="42320" r="50441" b="22884"/>
          <a:stretch>
            <a:fillRect/>
          </a:stretch>
        </p:blipFill>
        <p:spPr bwMode="auto">
          <a:xfrm>
            <a:off x="3923928" y="1772816"/>
            <a:ext cx="12573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27160" t="37931" r="54145" b="28213"/>
          <a:stretch>
            <a:fillRect/>
          </a:stretch>
        </p:blipFill>
        <p:spPr bwMode="auto">
          <a:xfrm>
            <a:off x="5940152" y="1628800"/>
            <a:ext cx="10096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6" cstate="print"/>
          <a:srcRect l="26279" t="30583" r="50441" b="39185"/>
          <a:stretch>
            <a:fillRect/>
          </a:stretch>
        </p:blipFill>
        <p:spPr bwMode="auto">
          <a:xfrm>
            <a:off x="7164288" y="1700808"/>
            <a:ext cx="1257300" cy="9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7" cstate="print"/>
          <a:srcRect l="28219" t="35737" r="51323" b="38195"/>
          <a:stretch>
            <a:fillRect/>
          </a:stretch>
        </p:blipFill>
        <p:spPr bwMode="auto">
          <a:xfrm>
            <a:off x="827584" y="3068960"/>
            <a:ext cx="11049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8" cstate="print"/>
          <a:srcRect l="28748" t="45141" r="52734" b="26420"/>
          <a:stretch>
            <a:fillRect/>
          </a:stretch>
        </p:blipFill>
        <p:spPr bwMode="auto">
          <a:xfrm>
            <a:off x="2411760" y="3068960"/>
            <a:ext cx="100012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9" cstate="print"/>
          <a:srcRect l="24339" t="37617" r="51499" b="30408"/>
          <a:stretch>
            <a:fillRect/>
          </a:stretch>
        </p:blipFill>
        <p:spPr bwMode="auto">
          <a:xfrm>
            <a:off x="3419872" y="2924944"/>
            <a:ext cx="26642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/>
          <p:nvPr/>
        </p:nvPicPr>
        <p:blipFill>
          <a:blip r:embed="rId10" cstate="print"/>
          <a:srcRect l="25573" t="40928" r="51147" b="26019"/>
          <a:stretch>
            <a:fillRect/>
          </a:stretch>
        </p:blipFill>
        <p:spPr bwMode="auto">
          <a:xfrm>
            <a:off x="5868144" y="3140968"/>
            <a:ext cx="1257300" cy="100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11" cstate="print"/>
          <a:srcRect l="25044" t="32602" r="55732" b="29154"/>
          <a:stretch>
            <a:fillRect/>
          </a:stretch>
        </p:blipFill>
        <p:spPr bwMode="auto">
          <a:xfrm>
            <a:off x="7452320" y="2996952"/>
            <a:ext cx="10382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/>
          <p:cNvPicPr/>
          <p:nvPr/>
        </p:nvPicPr>
        <p:blipFill>
          <a:blip r:embed="rId12" cstate="print"/>
          <a:srcRect l="26455" t="33718" r="50617" b="31348"/>
          <a:stretch>
            <a:fillRect/>
          </a:stretch>
        </p:blipFill>
        <p:spPr bwMode="auto">
          <a:xfrm>
            <a:off x="1403648" y="4437112"/>
            <a:ext cx="1238250" cy="10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/>
          <p:cNvPicPr/>
          <p:nvPr/>
        </p:nvPicPr>
        <p:blipFill>
          <a:blip r:embed="rId13" cstate="print"/>
          <a:srcRect l="25573" t="39988" r="52557" b="28213"/>
          <a:stretch>
            <a:fillRect/>
          </a:stretch>
        </p:blipFill>
        <p:spPr bwMode="auto">
          <a:xfrm>
            <a:off x="3419872" y="4509120"/>
            <a:ext cx="1181100" cy="96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/>
          <p:cNvPicPr/>
          <p:nvPr/>
        </p:nvPicPr>
        <p:blipFill>
          <a:blip r:embed="rId14" cstate="print"/>
          <a:srcRect l="24162" t="41693" r="52205" b="25129"/>
          <a:stretch>
            <a:fillRect/>
          </a:stretch>
        </p:blipFill>
        <p:spPr bwMode="auto">
          <a:xfrm>
            <a:off x="4788024" y="4437112"/>
            <a:ext cx="127635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/>
          <p:cNvPicPr/>
          <p:nvPr/>
        </p:nvPicPr>
        <p:blipFill>
          <a:blip r:embed="rId15" cstate="print"/>
          <a:srcRect l="24515" t="41555" r="51675" b="27273"/>
          <a:stretch>
            <a:fillRect/>
          </a:stretch>
        </p:blipFill>
        <p:spPr bwMode="auto">
          <a:xfrm>
            <a:off x="6372200" y="4509120"/>
            <a:ext cx="1285875" cy="94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7 Imagen"/>
          <p:cNvPicPr/>
          <p:nvPr/>
        </p:nvPicPr>
        <p:blipFill>
          <a:blip r:embed="rId16" cstate="print"/>
          <a:srcRect l="26279" t="39498" r="50970" b="38245"/>
          <a:stretch>
            <a:fillRect/>
          </a:stretch>
        </p:blipFill>
        <p:spPr bwMode="auto">
          <a:xfrm>
            <a:off x="3851920" y="5661248"/>
            <a:ext cx="158417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Maniobra FRENTE-MENTÓN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515" t="36363" r="54321" b="29154"/>
          <a:stretch>
            <a:fillRect/>
          </a:stretch>
        </p:blipFill>
        <p:spPr bwMode="auto">
          <a:xfrm>
            <a:off x="1475656" y="1412776"/>
            <a:ext cx="619268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COMPRESIONES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(Masaje Cardíaco)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1835696" y="1772816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VENTILACIÓN</a:t>
            </a:r>
            <a:b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(Boca a Boca)</a:t>
            </a:r>
            <a:endParaRPr lang="es-E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5573" t="39103" r="51147" b="26019"/>
          <a:stretch>
            <a:fillRect/>
          </a:stretch>
        </p:blipFill>
        <p:spPr bwMode="auto">
          <a:xfrm>
            <a:off x="1907704" y="1700808"/>
            <a:ext cx="59046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Conectar DESFIBRILADOR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455" t="32462" r="50617" b="31348"/>
          <a:stretch>
            <a:fillRect/>
          </a:stretch>
        </p:blipFill>
        <p:spPr bwMode="auto">
          <a:xfrm>
            <a:off x="1979712" y="1700808"/>
            <a:ext cx="561662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67544" y="11623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ADULTOS</a:t>
            </a:r>
            <a:endParaRPr lang="es-ES_tradnl" sz="2800" dirty="0"/>
          </a:p>
        </p:txBody>
      </p:sp>
      <p:pic>
        <p:nvPicPr>
          <p:cNvPr id="9" name="Picture 5" descr="rcp 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06919"/>
            <a:ext cx="5164354" cy="3308059"/>
          </a:xfrm>
          <a:prstGeom prst="rect">
            <a:avLst/>
          </a:prstGeom>
          <a:noFill/>
        </p:spPr>
      </p:pic>
      <p:pic>
        <p:nvPicPr>
          <p:cNvPr id="12" name="Picture 6" descr="rcp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4650" y="3504329"/>
            <a:ext cx="5164354" cy="3144838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67544" y="39870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NIÑOS</a:t>
            </a:r>
            <a:endParaRPr lang="es-ES_tradnl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0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OBSTRUCCIÓN de la VÍA AÉREA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9101" t="40752" r="55026" b="27900"/>
          <a:stretch>
            <a:fillRect/>
          </a:stretch>
        </p:blipFill>
        <p:spPr bwMode="auto">
          <a:xfrm>
            <a:off x="1043608" y="1124744"/>
            <a:ext cx="2065260" cy="22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 l="30335" t="36587" r="49912" b="31975"/>
          <a:stretch>
            <a:fillRect/>
          </a:stretch>
        </p:blipFill>
        <p:spPr bwMode="auto">
          <a:xfrm>
            <a:off x="4283968" y="1484784"/>
            <a:ext cx="20162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4" cstate="print"/>
          <a:srcRect l="29453" t="31661" r="52205" b="29154"/>
          <a:stretch>
            <a:fillRect/>
          </a:stretch>
        </p:blipFill>
        <p:spPr bwMode="auto">
          <a:xfrm>
            <a:off x="2051720" y="2780928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5" cstate="print"/>
          <a:srcRect l="30159" t="29144" r="50970" b="26019"/>
          <a:stretch>
            <a:fillRect/>
          </a:stretch>
        </p:blipFill>
        <p:spPr bwMode="auto">
          <a:xfrm>
            <a:off x="6228184" y="2780928"/>
            <a:ext cx="223224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6" cstate="print"/>
          <a:srcRect l="28924" t="30408" r="51323" b="30094"/>
          <a:stretch>
            <a:fillRect/>
          </a:stretch>
        </p:blipFill>
        <p:spPr bwMode="auto">
          <a:xfrm>
            <a:off x="4067944" y="4221088"/>
            <a:ext cx="24482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OBSTRUCCIÓN VÍA AÉREA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(CONSCIENTE)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6868" name="Picture 5" descr="rcp 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628353"/>
            <a:ext cx="71294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OBSTRUCCIÓN VÍA AÉREA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(INCONSCIENTE)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7892" name="Picture 4" descr="rcp 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557338"/>
            <a:ext cx="65532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5" descr="rcp 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60350"/>
            <a:ext cx="61452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6" descr="rcp 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3644156"/>
            <a:ext cx="331311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158750" y="4384675"/>
            <a:ext cx="29498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Desobstrucción</a:t>
            </a:r>
          </a:p>
          <a:p>
            <a:endParaRPr lang="es-ES_tradnl" sz="2800" b="1" dirty="0">
              <a:solidFill>
                <a:srgbClr val="0070C0"/>
              </a:solidFill>
            </a:endParaRPr>
          </a:p>
          <a:p>
            <a:r>
              <a:rPr lang="es-ES_tradnl" sz="2800" b="1" dirty="0">
                <a:solidFill>
                  <a:srgbClr val="0070C0"/>
                </a:solidFill>
              </a:rPr>
              <a:t>CUERPO EXTRAÑO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124074" y="189409"/>
            <a:ext cx="554426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4400" b="1" dirty="0">
                <a:solidFill>
                  <a:srgbClr val="0070C0"/>
                </a:solidFill>
              </a:rPr>
              <a:t>RCP – CUÁNDO PARAR</a:t>
            </a:r>
            <a:endParaRPr lang="es-ES" sz="4400" b="1" dirty="0">
              <a:solidFill>
                <a:srgbClr val="0070C0"/>
              </a:solidFill>
            </a:endParaRP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519113" y="1916832"/>
            <a:ext cx="7797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RCP </a:t>
            </a:r>
            <a:r>
              <a:rPr lang="es-ES_tradnl" sz="3600" dirty="0"/>
              <a:t>iniciada tras más de 10 minutos.</a:t>
            </a:r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20 </a:t>
            </a:r>
            <a:r>
              <a:rPr lang="es-ES_tradnl" sz="3600" dirty="0"/>
              <a:t>minutos en Asistolia         </a:t>
            </a:r>
            <a:endParaRPr lang="es-ES_tradnl" sz="3600" dirty="0" smtClean="0"/>
          </a:p>
          <a:p>
            <a:pPr marL="1028700" lvl="1" indent="-571500">
              <a:buClr>
                <a:srgbClr val="0070C0"/>
              </a:buClr>
              <a:buFont typeface="Wingdings" pitchFamily="2" charset="2"/>
              <a:buChar char="§"/>
            </a:pPr>
            <a:r>
              <a:rPr lang="es-ES_tradnl" sz="2800" dirty="0" smtClean="0"/>
              <a:t>decisión </a:t>
            </a:r>
            <a:r>
              <a:rPr lang="es-ES_tradnl" sz="2800" dirty="0"/>
              <a:t>del </a:t>
            </a:r>
            <a:r>
              <a:rPr lang="es-ES_tradnl" sz="2800" dirty="0" smtClean="0"/>
              <a:t>médico</a:t>
            </a:r>
          </a:p>
          <a:p>
            <a:pPr marL="1028700" lvl="1" indent="-571500">
              <a:buClr>
                <a:srgbClr val="0070C0"/>
              </a:buClr>
              <a:buFont typeface="Wingdings" pitchFamily="2" charset="2"/>
              <a:buChar char="§"/>
            </a:pPr>
            <a:r>
              <a:rPr lang="es-ES_tradnl" sz="2800" dirty="0" smtClean="0"/>
              <a:t>excepciones</a:t>
            </a:r>
            <a:endParaRPr lang="es-ES_tradnl" sz="28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 R</a:t>
            </a:r>
            <a:r>
              <a:rPr lang="es-ES_tradnl" sz="3600" dirty="0" smtClean="0"/>
              <a:t>eanimador </a:t>
            </a:r>
            <a:r>
              <a:rPr lang="es-ES_tradnl" sz="3600" dirty="0"/>
              <a:t>exhausto</a:t>
            </a: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>
              <a:buNone/>
            </a:pPr>
            <a:r>
              <a:rPr lang="es-ES" b="1" dirty="0" smtClean="0">
                <a:solidFill>
                  <a:srgbClr val="0070C0"/>
                </a:solidFill>
              </a:rPr>
              <a:t>           Muchas Gracias, hasta la próxima.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FFC000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599</TotalTime>
  <Words>274</Words>
  <Application>Microsoft Office PowerPoint</Application>
  <PresentationFormat>Presentación en pantalla (4:3)</PresentationFormat>
  <Paragraphs>110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TALLER PRÁCTICO de RCP BÁSICA </vt:lpstr>
      <vt:lpstr>Técnicas Básicas</vt:lpstr>
      <vt:lpstr>ALGUNOS CONCEPTOS</vt:lpstr>
      <vt:lpstr>Diapositiva 4</vt:lpstr>
      <vt:lpstr>RCP - TÉCNICAS</vt:lpstr>
      <vt:lpstr>Maniobra Frente-Mentón</vt:lpstr>
      <vt:lpstr>POSICIÓN LATERAL DE SEGURIDAD</vt:lpstr>
      <vt:lpstr>Posición lateral de seguridad</vt:lpstr>
      <vt:lpstr>RESPIRACIÓN BOCA-BOCA</vt:lpstr>
      <vt:lpstr>VENTILACIÓN</vt:lpstr>
      <vt:lpstr>RESPIRACIÓN BOCA-MASCARILLA</vt:lpstr>
      <vt:lpstr>COMPRESIONES TORÁCICAS</vt:lpstr>
      <vt:lpstr>MASAJE CARDÍACO</vt:lpstr>
      <vt:lpstr>Masaje cardíaco: lactantes y niños</vt:lpstr>
      <vt:lpstr>Práctica de la RCP Básica</vt:lpstr>
      <vt:lpstr>COMPRESIONES (Masaje Cardíaco)</vt:lpstr>
      <vt:lpstr>DESFIBRILACIÓN</vt:lpstr>
      <vt:lpstr>Diapositiva 18</vt:lpstr>
      <vt:lpstr>CADENA de SUPERVIVENCIA</vt:lpstr>
      <vt:lpstr>RCP BÁSICA en Adultos, Niños y Lactantes. PRIORIDADES</vt:lpstr>
      <vt:lpstr>Soporte Vital Básico—Algoritmos ADULTOS                             NIÑOS      </vt:lpstr>
      <vt:lpstr>RCP BÁSICA Qué hacer y qué NO hacer</vt:lpstr>
      <vt:lpstr>RCP BÁSICA  ADULTOS</vt:lpstr>
      <vt:lpstr>Maniobra FRENTE-MENTÓN</vt:lpstr>
      <vt:lpstr>COMPRESIONES (Masaje Cardíaco)</vt:lpstr>
      <vt:lpstr>VENTILACIÓN (Boca a Boca)</vt:lpstr>
      <vt:lpstr>Conectar DESFIBRILADOR</vt:lpstr>
      <vt:lpstr>Diapositiva 28</vt:lpstr>
      <vt:lpstr>OBSTRUCCIÓN de la VÍA AÉREA</vt:lpstr>
      <vt:lpstr>OBSTRUCCIÓN VÍA AÉREA (CONSCIENTE)</vt:lpstr>
      <vt:lpstr>OBSTRUCCIÓN VÍA AÉREA (INCONSCIENTE)</vt:lpstr>
      <vt:lpstr>Diapositiva 32</vt:lpstr>
      <vt:lpstr>Diapositiva 33</vt:lpstr>
      <vt:lpstr>Diapositiva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93</cp:revision>
  <dcterms:created xsi:type="dcterms:W3CDTF">2015-11-04T21:42:38Z</dcterms:created>
  <dcterms:modified xsi:type="dcterms:W3CDTF">2015-11-21T14:10:59Z</dcterms:modified>
</cp:coreProperties>
</file>