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1" r:id="rId2"/>
    <p:sldId id="335" r:id="rId3"/>
    <p:sldId id="354" r:id="rId4"/>
    <p:sldId id="329" r:id="rId5"/>
    <p:sldId id="321" r:id="rId6"/>
    <p:sldId id="320" r:id="rId7"/>
    <p:sldId id="344" r:id="rId8"/>
    <p:sldId id="337" r:id="rId9"/>
    <p:sldId id="351" r:id="rId10"/>
    <p:sldId id="330" r:id="rId11"/>
    <p:sldId id="328" r:id="rId12"/>
    <p:sldId id="308" r:id="rId13"/>
    <p:sldId id="310" r:id="rId14"/>
    <p:sldId id="311" r:id="rId15"/>
    <p:sldId id="312" r:id="rId16"/>
    <p:sldId id="274" r:id="rId17"/>
    <p:sldId id="313" r:id="rId18"/>
    <p:sldId id="309" r:id="rId19"/>
    <p:sldId id="314" r:id="rId20"/>
    <p:sldId id="315" r:id="rId21"/>
    <p:sldId id="322" r:id="rId22"/>
    <p:sldId id="323" r:id="rId23"/>
    <p:sldId id="294" r:id="rId24"/>
    <p:sldId id="340" r:id="rId25"/>
    <p:sldId id="342" r:id="rId26"/>
    <p:sldId id="338" r:id="rId27"/>
    <p:sldId id="295" r:id="rId28"/>
    <p:sldId id="283" r:id="rId29"/>
    <p:sldId id="316" r:id="rId30"/>
    <p:sldId id="271" r:id="rId31"/>
    <p:sldId id="268" r:id="rId32"/>
    <p:sldId id="284" r:id="rId33"/>
    <p:sldId id="262" r:id="rId34"/>
    <p:sldId id="266" r:id="rId35"/>
    <p:sldId id="352" r:id="rId36"/>
    <p:sldId id="285" r:id="rId37"/>
    <p:sldId id="286" r:id="rId38"/>
    <p:sldId id="275" r:id="rId39"/>
    <p:sldId id="278" r:id="rId40"/>
    <p:sldId id="280" r:id="rId41"/>
    <p:sldId id="281" r:id="rId42"/>
    <p:sldId id="282" r:id="rId43"/>
    <p:sldId id="265" r:id="rId44"/>
    <p:sldId id="350" r:id="rId45"/>
    <p:sldId id="267" r:id="rId46"/>
    <p:sldId id="332" r:id="rId47"/>
    <p:sldId id="333" r:id="rId48"/>
    <p:sldId id="334" r:id="rId49"/>
    <p:sldId id="318" r:id="rId50"/>
    <p:sldId id="298" r:id="rId51"/>
  </p:sldIdLst>
  <p:sldSz cx="9144000" cy="6858000" type="screen4x3"/>
  <p:notesSz cx="7104063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90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1CAD83F-6D68-494A-B3C1-DA873994AECF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51745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78FE4-1FEF-4598-A655-7B0C4B1A63D1}" type="datetimeFigureOut">
              <a:rPr lang="es-ES" smtClean="0"/>
              <a:pPr/>
              <a:t>22/11/2015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41FAE-8507-416C-B085-105AF178C01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image" Target="../media/image32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image" Target="../media/image35.png"/><Relationship Id="rId15" Type="http://schemas.openxmlformats.org/officeDocument/2006/relationships/image" Target="../media/image42.png"/><Relationship Id="rId10" Type="http://schemas.openxmlformats.org/officeDocument/2006/relationships/image" Target="../media/image5.png"/><Relationship Id="rId4" Type="http://schemas.openxmlformats.org/officeDocument/2006/relationships/image" Target="../media/image34.png"/><Relationship Id="rId9" Type="http://schemas.openxmlformats.org/officeDocument/2006/relationships/image" Target="../media/image14.png"/><Relationship Id="rId1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4000" b="1" dirty="0" smtClean="0">
                <a:solidFill>
                  <a:srgbClr val="0070C0"/>
                </a:solidFill>
              </a:rPr>
              <a:t>TALLER PRÁCTICO de RCP BÁSICA </a:t>
            </a:r>
            <a:endParaRPr lang="es-ES" sz="4000" b="1" dirty="0" smtClean="0">
              <a:solidFill>
                <a:srgbClr val="0070C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3609" y="4508500"/>
            <a:ext cx="6728792" cy="11303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400" dirty="0" smtClean="0"/>
              <a:t>Vitoria</a:t>
            </a:r>
            <a:r>
              <a:rPr lang="es-ES_tradnl" sz="2400" smtClean="0"/>
              <a:t>, noviembre de 2015 .</a:t>
            </a:r>
            <a:endParaRPr lang="es-ES_tradnl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400" dirty="0" smtClean="0"/>
              <a:t>Luis Uribe. Pediatra C.S. </a:t>
            </a:r>
            <a:r>
              <a:rPr lang="es-ES_tradnl" sz="2400" dirty="0" err="1" smtClean="0"/>
              <a:t>Abetxuko</a:t>
            </a:r>
            <a:endParaRPr lang="es-ES" sz="2400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52128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CONTENIDO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844824"/>
            <a:ext cx="8229600" cy="3129211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3600" dirty="0" smtClean="0"/>
              <a:t>RCP, Historia reciente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3600" dirty="0" smtClean="0"/>
              <a:t>Técnicas Básicas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3600" dirty="0" smtClean="0"/>
              <a:t>Práctica de la RCP Básica</a:t>
            </a:r>
            <a:endParaRPr lang="es-ES" sz="3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07504" y="2349500"/>
            <a:ext cx="9036496" cy="114300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Historia reciente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55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RCP - Historia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sp>
        <p:nvSpPr>
          <p:cNvPr id="1669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1954 – </a:t>
            </a:r>
            <a:r>
              <a:rPr lang="es-ES_tradnl" dirty="0" err="1" smtClean="0"/>
              <a:t>Elam</a:t>
            </a:r>
            <a:r>
              <a:rPr lang="es-ES_tradnl" dirty="0" smtClean="0"/>
              <a:t>. Boca a boca.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1956 – </a:t>
            </a:r>
            <a:r>
              <a:rPr lang="es-ES_tradnl" dirty="0" err="1" smtClean="0"/>
              <a:t>Safar</a:t>
            </a:r>
            <a:r>
              <a:rPr lang="es-ES_tradnl" dirty="0" smtClean="0"/>
              <a:t>. Vía aérea.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1960 – </a:t>
            </a:r>
            <a:r>
              <a:rPr lang="es-ES_tradnl" dirty="0" err="1" smtClean="0"/>
              <a:t>Kovenhoven</a:t>
            </a:r>
            <a:r>
              <a:rPr lang="es-ES_tradnl" dirty="0" smtClean="0"/>
              <a:t>. Masaje Cardíaco.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1966 – Protocolo AHA.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1988 – ERC (1992)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_tradnl" dirty="0" smtClean="0"/>
              <a:t>1992 – ILCOR (1997)</a:t>
            </a:r>
            <a:endParaRPr lang="es-ES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RCP </a:t>
            </a:r>
            <a:r>
              <a:rPr lang="es-ES_tradnl" b="1" dirty="0" smtClean="0">
                <a:solidFill>
                  <a:srgbClr val="0070C0"/>
                </a:solidFill>
              </a:rPr>
              <a:t>Básica</a:t>
            </a:r>
            <a:br>
              <a:rPr lang="es-ES_tradnl" b="1" dirty="0" smtClean="0">
                <a:solidFill>
                  <a:srgbClr val="0070C0"/>
                </a:solidFill>
              </a:rPr>
            </a:br>
            <a:r>
              <a:rPr lang="es-ES_tradnl" b="1" dirty="0" smtClean="0">
                <a:solidFill>
                  <a:srgbClr val="0070C0"/>
                </a:solidFill>
              </a:rPr>
              <a:t>Cambios </a:t>
            </a:r>
            <a:r>
              <a:rPr lang="es-ES_tradnl" b="1" dirty="0">
                <a:solidFill>
                  <a:srgbClr val="0070C0"/>
                </a:solidFill>
              </a:rPr>
              <a:t>2005 (ILCOR, ERC)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/>
              <a:t>El Masaje cardiaco es primordial	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/>
              <a:t>Un reanimador, siempre 30/2 (salvo RN)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 smtClean="0"/>
              <a:t>Obstrucción </a:t>
            </a:r>
            <a:r>
              <a:rPr lang="es-ES_tradnl" sz="3600" dirty="0"/>
              <a:t>Cuerpo Extraño, todos igual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/>
              <a:t>En FV, 1 choque y 2 minutos RCP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" sz="3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Rectangle 4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_tradnl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RCP </a:t>
            </a:r>
            <a:r>
              <a:rPr lang="es-ES_tradnl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Básica </a:t>
            </a:r>
            <a:r>
              <a:rPr lang="es-ES_tradnl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_tradnl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s-ES_tradnl" sz="4900" b="1" dirty="0" smtClean="0">
                <a:solidFill>
                  <a:srgbClr val="0070C0"/>
                </a:solidFill>
                <a:cs typeface="Arial" pitchFamily="34" charset="0"/>
              </a:rPr>
              <a:t>Cambios </a:t>
            </a:r>
            <a:r>
              <a:rPr lang="es-ES_tradnl" sz="4900" b="1" dirty="0">
                <a:solidFill>
                  <a:srgbClr val="0070C0"/>
                </a:solidFill>
                <a:cs typeface="Arial" pitchFamily="34" charset="0"/>
              </a:rPr>
              <a:t>2010 (ILCOR y ERC</a:t>
            </a:r>
            <a:r>
              <a:rPr lang="es-ES_tradnl" sz="4900" b="1" dirty="0" smtClean="0">
                <a:solidFill>
                  <a:srgbClr val="0070C0"/>
                </a:solidFill>
                <a:cs typeface="Arial" pitchFamily="34" charset="0"/>
              </a:rPr>
              <a:t>)</a:t>
            </a:r>
            <a:endParaRPr lang="es-ES" sz="4900" b="1" dirty="0" smtClean="0">
              <a:solidFill>
                <a:srgbClr val="0070C0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67544" y="2780929"/>
            <a:ext cx="8208912" cy="2880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3600" dirty="0"/>
              <a:t>La clave es el MASAJE CARDÍACO</a:t>
            </a:r>
            <a:br>
              <a:rPr lang="es-ES_tradnl" sz="3600" dirty="0"/>
            </a:br>
            <a:r>
              <a:rPr lang="es-ES_tradnl" sz="3600" dirty="0"/>
              <a:t/>
            </a:r>
            <a:br>
              <a:rPr lang="es-ES_tradnl" sz="3600" dirty="0"/>
            </a:br>
            <a:r>
              <a:rPr lang="es-ES_tradnl" sz="3600" dirty="0"/>
              <a:t>(Rápido, Fuerte y Mínimas </a:t>
            </a:r>
            <a:r>
              <a:rPr lang="es-ES_tradnl" sz="3600" dirty="0" smtClean="0"/>
              <a:t>interrupciones</a:t>
            </a:r>
            <a:r>
              <a:rPr lang="es-ES_tradnl" sz="3600" dirty="0"/>
              <a:t>)</a:t>
            </a:r>
            <a:endParaRPr lang="es-ES" sz="36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es-ES" sz="4900" b="1" dirty="0" smtClean="0">
                <a:solidFill>
                  <a:srgbClr val="0070C0"/>
                </a:solidFill>
                <a:cs typeface="Arial" pitchFamily="34" charset="0"/>
              </a:rPr>
              <a:t>RCP Básica</a:t>
            </a:r>
            <a:br>
              <a:rPr lang="es-ES" sz="4900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sz="4900" b="1" dirty="0" smtClean="0">
                <a:solidFill>
                  <a:srgbClr val="0070C0"/>
                </a:solidFill>
                <a:cs typeface="Arial" pitchFamily="34" charset="0"/>
              </a:rPr>
              <a:t>Cambios 2015 (ILCOR y ERC)</a:t>
            </a:r>
            <a:endParaRPr lang="es-ES" sz="49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2400" dirty="0" smtClean="0">
                <a:latin typeface="+mj-lt"/>
                <a:cs typeface="Arial" pitchFamily="34" charset="0"/>
              </a:rPr>
              <a:t>Importancia del Operador Telefónico, del Teléfono de Emergencias.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" sz="2400" dirty="0" smtClean="0">
              <a:latin typeface="+mj-lt"/>
              <a:cs typeface="Arial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sz="2400" dirty="0" smtClean="0">
                <a:latin typeface="+mj-lt"/>
                <a:cs typeface="Arial" pitchFamily="34" charset="0"/>
              </a:rPr>
              <a:t>Compresiones, Ventilación, Desfibrilador, Obstrucción Vía  Aérea, SIN CAMBIOS.</a:t>
            </a: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07504" y="2349500"/>
            <a:ext cx="9036496" cy="114300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Técnicas Básicas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b="1" dirty="0" smtClean="0">
                <a:solidFill>
                  <a:srgbClr val="0070C0"/>
                </a:solidFill>
              </a:rPr>
              <a:t>ALGUNOS CONCEPTOS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492897"/>
            <a:ext cx="8229600" cy="3096344"/>
          </a:xfrm>
        </p:spPr>
        <p:txBody>
          <a:bodyPr/>
          <a:lstStyle/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" smtClean="0"/>
              <a:t>Asistolia </a:t>
            </a:r>
            <a:r>
              <a:rPr lang="es-ES" dirty="0" smtClean="0"/>
              <a:t>- Fibrilación Ventricular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s-ES" dirty="0" smtClean="0"/>
              <a:t>Esternón - Apéndice xifoides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760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7"/>
          <p:cNvSpPr txBox="1">
            <a:spLocks noChangeArrowheads="1"/>
          </p:cNvSpPr>
          <p:nvPr/>
        </p:nvSpPr>
        <p:spPr bwMode="auto">
          <a:xfrm>
            <a:off x="122238" y="682625"/>
            <a:ext cx="86979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/>
          </a:p>
        </p:txBody>
      </p:sp>
      <p:sp>
        <p:nvSpPr>
          <p:cNvPr id="8195" name="Text Box 9"/>
          <p:cNvSpPr txBox="1">
            <a:spLocks noChangeArrowheads="1"/>
          </p:cNvSpPr>
          <p:nvPr/>
        </p:nvSpPr>
        <p:spPr bwMode="auto">
          <a:xfrm>
            <a:off x="2484438" y="1700213"/>
            <a:ext cx="367188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400" b="1" dirty="0">
                <a:solidFill>
                  <a:srgbClr val="0070C0"/>
                </a:solidFill>
              </a:rPr>
              <a:t>RCP Básica</a:t>
            </a:r>
          </a:p>
          <a:p>
            <a:endParaRPr lang="es-ES_tradnl" sz="2400" dirty="0"/>
          </a:p>
          <a:p>
            <a:endParaRPr lang="es-ES_tradnl" sz="2400" dirty="0"/>
          </a:p>
          <a:p>
            <a:endParaRPr lang="es-ES_tradnl" sz="2400" b="1" dirty="0" smtClean="0">
              <a:solidFill>
                <a:srgbClr val="0070C0"/>
              </a:solidFill>
            </a:endParaRPr>
          </a:p>
          <a:p>
            <a:r>
              <a:rPr lang="es-ES_tradnl" sz="2400" b="1" dirty="0" smtClean="0">
                <a:solidFill>
                  <a:srgbClr val="0070C0"/>
                </a:solidFill>
              </a:rPr>
              <a:t>RCP </a:t>
            </a:r>
            <a:r>
              <a:rPr lang="es-ES_tradnl" sz="2400" b="1" dirty="0">
                <a:solidFill>
                  <a:srgbClr val="0070C0"/>
                </a:solidFill>
              </a:rPr>
              <a:t>Intermedia</a:t>
            </a:r>
          </a:p>
          <a:p>
            <a:endParaRPr lang="es-ES_tradnl" sz="2400" dirty="0" smtClean="0"/>
          </a:p>
          <a:p>
            <a:endParaRPr lang="es-ES_tradnl" sz="2400" dirty="0"/>
          </a:p>
          <a:p>
            <a:endParaRPr lang="es-ES_tradnl" sz="2400" dirty="0"/>
          </a:p>
          <a:p>
            <a:r>
              <a:rPr lang="es-ES_tradnl" sz="2400" b="1" dirty="0">
                <a:solidFill>
                  <a:srgbClr val="0070C0"/>
                </a:solidFill>
              </a:rPr>
              <a:t>RCP Avanzada</a:t>
            </a:r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8198" name="Line 14"/>
          <p:cNvSpPr>
            <a:spLocks noChangeShapeType="1"/>
          </p:cNvSpPr>
          <p:nvPr/>
        </p:nvSpPr>
        <p:spPr bwMode="auto">
          <a:xfrm>
            <a:off x="4356100" y="1989138"/>
            <a:ext cx="151130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8199" name="Line 15"/>
          <p:cNvSpPr>
            <a:spLocks noChangeShapeType="1"/>
          </p:cNvSpPr>
          <p:nvPr/>
        </p:nvSpPr>
        <p:spPr bwMode="auto">
          <a:xfrm>
            <a:off x="5867400" y="1989138"/>
            <a:ext cx="0" cy="2880022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8200" name="Line 16"/>
          <p:cNvSpPr>
            <a:spLocks noChangeShapeType="1"/>
          </p:cNvSpPr>
          <p:nvPr/>
        </p:nvSpPr>
        <p:spPr bwMode="auto">
          <a:xfrm flipH="1" flipV="1">
            <a:off x="4471194" y="4869160"/>
            <a:ext cx="1396204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" name="1 Flecha abajo"/>
          <p:cNvSpPr/>
          <p:nvPr/>
        </p:nvSpPr>
        <p:spPr>
          <a:xfrm>
            <a:off x="3203848" y="2132781"/>
            <a:ext cx="45719" cy="792163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abajo"/>
          <p:cNvSpPr/>
          <p:nvPr/>
        </p:nvSpPr>
        <p:spPr>
          <a:xfrm>
            <a:off x="3179673" y="3644949"/>
            <a:ext cx="45719" cy="792163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RCP - TÉCNICAS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</a:rPr>
              <a:t>Básicas</a:t>
            </a:r>
            <a:endParaRPr lang="es-E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Apertura vía aérea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Posición lateral de seguridad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Respiración boca-boca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Detección de pulso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Masaje cardiaco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>
                <a:solidFill>
                  <a:schemeClr val="accent5">
                    <a:lumMod val="75000"/>
                  </a:schemeClr>
                </a:solidFill>
              </a:rPr>
              <a:t>Intermedias</a:t>
            </a:r>
            <a:endParaRPr lang="es-E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Cánula de </a:t>
            </a:r>
            <a:r>
              <a:rPr lang="es-ES" dirty="0" err="1" smtClean="0"/>
              <a:t>Guedel</a:t>
            </a:r>
            <a:endParaRPr lang="es-ES" dirty="0" smtClean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err="1" smtClean="0"/>
              <a:t>Ambú</a:t>
            </a:r>
            <a:endParaRPr lang="es-ES" dirty="0" smtClean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endParaRPr lang="es-ES" dirty="0"/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es-ES" dirty="0" smtClean="0"/>
              <a:t>Desfibrilador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473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Maniobra Frente-Mentón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48132" name="Picture 4" descr="rcp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401" y="1268760"/>
            <a:ext cx="7488832" cy="5283459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POSICIÓN LATERAL DE SEGURIDAD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63844" name="Picture 4" descr="rcp 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557338"/>
            <a:ext cx="5832475" cy="4319587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Posición lateral de seguridad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24" name="Picture 4" descr="rcp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647825"/>
            <a:ext cx="7272337" cy="4176713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35062"/>
          </a:xfrm>
        </p:spPr>
        <p:txBody>
          <a:bodyPr>
            <a:norm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RESPIRACIÓN BOCA-BOCA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143364" name="Picture 4" descr="rcp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412875"/>
            <a:ext cx="6191250" cy="475297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VENTILACIÓN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5573" t="39542" r="51147" b="26019"/>
          <a:stretch>
            <a:fillRect/>
          </a:stretch>
        </p:blipFill>
        <p:spPr bwMode="auto">
          <a:xfrm>
            <a:off x="1043608" y="2492896"/>
            <a:ext cx="3028996" cy="251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43034" t="35737" r="26984" b="27900"/>
          <a:stretch>
            <a:fillRect/>
          </a:stretch>
        </p:blipFill>
        <p:spPr bwMode="auto">
          <a:xfrm>
            <a:off x="5652120" y="2348880"/>
            <a:ext cx="288032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42857" t="45768" r="27161" b="22257"/>
          <a:stretch>
            <a:fillRect/>
          </a:stretch>
        </p:blipFill>
        <p:spPr bwMode="auto">
          <a:xfrm>
            <a:off x="3203848" y="4437112"/>
            <a:ext cx="237626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RESPIRACIÓN BOCA-MASCARILLA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44388" name="Picture 4" descr="rcp 26 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412875"/>
            <a:ext cx="5761038" cy="446405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9471" y="0"/>
            <a:ext cx="9036496" cy="1143000"/>
          </a:xfrm>
        </p:spPr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Cánula de </a:t>
            </a:r>
            <a:r>
              <a:rPr lang="es-ES" b="1" dirty="0" err="1" smtClean="0">
                <a:solidFill>
                  <a:srgbClr val="0070C0"/>
                </a:solidFill>
              </a:rPr>
              <a:t>Guedel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56324" name="Picture 4" descr="rcp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065634"/>
            <a:ext cx="6697662" cy="4752975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ES" b="1" dirty="0" err="1" smtClean="0">
                <a:solidFill>
                  <a:srgbClr val="0070C0"/>
                </a:solidFill>
              </a:rPr>
              <a:t>Ambú</a:t>
            </a:r>
            <a:r>
              <a:rPr lang="es-ES" b="1" dirty="0" smtClean="0">
                <a:solidFill>
                  <a:srgbClr val="0070C0"/>
                </a:solidFill>
              </a:rPr>
              <a:t> con un reanimador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141316" name="Picture 4" descr="rcp 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24744"/>
            <a:ext cx="6337300" cy="475297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0070C0"/>
                </a:solidFill>
              </a:rPr>
              <a:t>Ambú</a:t>
            </a:r>
            <a:r>
              <a:rPr lang="es-ES" b="1" dirty="0" smtClean="0">
                <a:solidFill>
                  <a:srgbClr val="0070C0"/>
                </a:solidFill>
              </a:rPr>
              <a:t> con dos reanimadores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42340" name="Picture 4" descr="rcp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196975"/>
            <a:ext cx="6913563" cy="4824413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s-ES_tradnl" b="1" dirty="0">
                <a:solidFill>
                  <a:srgbClr val="0070C0"/>
                </a:solidFill>
              </a:rPr>
              <a:t>DETECCIÓN DEL PULSO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140292" name="Picture 4" descr="rcp 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557338"/>
            <a:ext cx="6192837" cy="467995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rcp 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0300" y="115888"/>
            <a:ext cx="5473700" cy="6481762"/>
          </a:xfrm>
          <a:prstGeom prst="rect">
            <a:avLst/>
          </a:prstGeom>
          <a:noFill/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3528" y="1419443"/>
            <a:ext cx="29204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3600" b="1" dirty="0">
                <a:solidFill>
                  <a:srgbClr val="0070C0"/>
                </a:solidFill>
              </a:rPr>
              <a:t>Pulso Braquial</a:t>
            </a:r>
            <a:endParaRPr lang="es-ES" sz="3600" b="1" dirty="0">
              <a:solidFill>
                <a:srgbClr val="0070C0"/>
              </a:solidFill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50302" y="4420503"/>
            <a:ext cx="3203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3600" b="1" dirty="0">
                <a:solidFill>
                  <a:srgbClr val="0070C0"/>
                </a:solidFill>
              </a:rPr>
              <a:t>Pulso </a:t>
            </a:r>
            <a:r>
              <a:rPr lang="es-ES_tradnl" sz="3600" b="1" dirty="0" err="1">
                <a:solidFill>
                  <a:srgbClr val="0070C0"/>
                </a:solidFill>
              </a:rPr>
              <a:t>Carotídeo</a:t>
            </a:r>
            <a:endParaRPr lang="es-ES" sz="3600" b="1" dirty="0">
              <a:solidFill>
                <a:srgbClr val="0070C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COMPRESIONES TORÁCICAS</a:t>
            </a:r>
            <a:endParaRPr lang="es-ES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339" t="37617" r="51499" b="30408"/>
          <a:stretch>
            <a:fillRect/>
          </a:stretch>
        </p:blipFill>
        <p:spPr bwMode="auto">
          <a:xfrm>
            <a:off x="395536" y="2060848"/>
            <a:ext cx="367240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41799" t="24451" r="31041" b="11285"/>
          <a:stretch>
            <a:fillRect/>
          </a:stretch>
        </p:blipFill>
        <p:spPr bwMode="auto">
          <a:xfrm>
            <a:off x="3419872" y="2132856"/>
            <a:ext cx="216024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11111" t="34094" r="60847" b="30721"/>
          <a:stretch>
            <a:fillRect/>
          </a:stretch>
        </p:blipFill>
        <p:spPr bwMode="auto">
          <a:xfrm>
            <a:off x="6372200" y="2564904"/>
            <a:ext cx="237626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MASAJE CARDÍACO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pic>
        <p:nvPicPr>
          <p:cNvPr id="32772" name="Picture 4" descr="rcp 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557338"/>
            <a:ext cx="60483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Masaje cardíaco: lactantes y niños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3795" name="Picture 6" descr="rcp 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7" y="1195988"/>
            <a:ext cx="3024336" cy="540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7" descr="rcp 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052785"/>
            <a:ext cx="3455988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395536" y="2276872"/>
            <a:ext cx="8229600" cy="114300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Práctica de la RCP Básica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80120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COMPRESIONES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(Masaje Cardíaco)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339" t="37617" r="51499" b="30408"/>
          <a:stretch>
            <a:fillRect/>
          </a:stretch>
        </p:blipFill>
        <p:spPr bwMode="auto">
          <a:xfrm>
            <a:off x="1835696" y="1772816"/>
            <a:ext cx="68407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DESFIBRILACIÓN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162" t="41693" r="52205" b="24030"/>
          <a:stretch>
            <a:fillRect/>
          </a:stretch>
        </p:blipFill>
        <p:spPr bwMode="auto">
          <a:xfrm>
            <a:off x="1619672" y="1484784"/>
            <a:ext cx="655272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467544" y="11623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ADULTOS</a:t>
            </a:r>
            <a:endParaRPr lang="es-ES_tradnl" sz="2800" dirty="0"/>
          </a:p>
        </p:txBody>
      </p:sp>
      <p:pic>
        <p:nvPicPr>
          <p:cNvPr id="9" name="Picture 5" descr="rcp 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06919"/>
            <a:ext cx="5164354" cy="3308059"/>
          </a:xfrm>
          <a:prstGeom prst="rect">
            <a:avLst/>
          </a:prstGeom>
          <a:noFill/>
        </p:spPr>
      </p:pic>
      <p:pic>
        <p:nvPicPr>
          <p:cNvPr id="12" name="Picture 6" descr="rcp 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4650" y="3504329"/>
            <a:ext cx="5164354" cy="3144838"/>
          </a:xfrm>
          <a:prstGeom prst="rect">
            <a:avLst/>
          </a:prstGeom>
          <a:noFill/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467544" y="39870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NIÑOS</a:t>
            </a:r>
            <a:endParaRPr lang="es-ES_tradnl" sz="28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Fuerza de RECOMENDACIÓN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y Calidad de la EVIDENCIA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38977" t="14703" r="36684" b="16928"/>
          <a:stretch>
            <a:fillRect/>
          </a:stretch>
        </p:blipFill>
        <p:spPr bwMode="auto">
          <a:xfrm>
            <a:off x="2051720" y="1412776"/>
            <a:ext cx="4680520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CADENA de SUPERVIVENCIA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4938" t="23198" r="25750" b="26332"/>
          <a:stretch>
            <a:fillRect/>
          </a:stretch>
        </p:blipFill>
        <p:spPr bwMode="auto">
          <a:xfrm>
            <a:off x="457200" y="2178631"/>
            <a:ext cx="8229600" cy="3369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CADENA de SUPERVIVENCIA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( ERC y AHA)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11464" t="14420" r="31746" b="5643"/>
          <a:stretch>
            <a:fillRect/>
          </a:stretch>
        </p:blipFill>
        <p:spPr bwMode="auto">
          <a:xfrm>
            <a:off x="5220072" y="2420888"/>
            <a:ext cx="3672408" cy="302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4938" t="23198" r="25750" b="26332"/>
          <a:stretch>
            <a:fillRect/>
          </a:stretch>
        </p:blipFill>
        <p:spPr bwMode="auto">
          <a:xfrm>
            <a:off x="467544" y="2636912"/>
            <a:ext cx="468052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606" y="274638"/>
            <a:ext cx="8856984" cy="994122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RCP BÁSICA en Adultos, Niños y Lactantes. PRIORIDADES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6327" t="34257" r="49912" b="28840"/>
          <a:stretch>
            <a:fillRect/>
          </a:stretch>
        </p:blipFill>
        <p:spPr bwMode="auto">
          <a:xfrm>
            <a:off x="1691680" y="1449531"/>
            <a:ext cx="3091524" cy="269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 cstate="print"/>
          <a:srcRect l="43034" t="35737" r="26984" b="27900"/>
          <a:stretch>
            <a:fillRect/>
          </a:stretch>
        </p:blipFill>
        <p:spPr bwMode="auto">
          <a:xfrm>
            <a:off x="5364088" y="1844824"/>
            <a:ext cx="2520280" cy="175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4" cstate="print"/>
          <a:srcRect l="42857" t="45768" r="27161" b="22257"/>
          <a:stretch>
            <a:fillRect/>
          </a:stretch>
        </p:blipFill>
        <p:spPr bwMode="auto">
          <a:xfrm>
            <a:off x="3275856" y="4509120"/>
            <a:ext cx="244827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Soporte Vital Básico—Algoritmos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2800" dirty="0" smtClean="0">
                <a:latin typeface="Arial" pitchFamily="34" charset="0"/>
                <a:cs typeface="Arial" pitchFamily="34" charset="0"/>
              </a:rPr>
            </a:br>
            <a:r>
              <a:rPr lang="es-ES" sz="3200" b="1" dirty="0" smtClean="0">
                <a:solidFill>
                  <a:srgbClr val="0070C0"/>
                </a:solidFill>
                <a:cs typeface="Arial" pitchFamily="34" charset="0"/>
              </a:rPr>
              <a:t>ADULTOS</a:t>
            </a:r>
            <a:r>
              <a:rPr lang="es-ES" sz="3200" dirty="0" smtClean="0">
                <a:solidFill>
                  <a:srgbClr val="0070C0"/>
                </a:solidFill>
                <a:cs typeface="Arial" pitchFamily="34" charset="0"/>
              </a:rPr>
              <a:t>                             </a:t>
            </a:r>
            <a:r>
              <a:rPr lang="es-ES" sz="3200" b="1" dirty="0" smtClean="0">
                <a:solidFill>
                  <a:srgbClr val="0070C0"/>
                </a:solidFill>
                <a:cs typeface="Arial" pitchFamily="34" charset="0"/>
              </a:rPr>
              <a:t>NIÑOS</a:t>
            </a:r>
            <a:r>
              <a:rPr lang="es-ES" sz="3200" dirty="0" smtClean="0">
                <a:solidFill>
                  <a:srgbClr val="0070C0"/>
                </a:solidFill>
                <a:cs typeface="Arial" pitchFamily="34" charset="0"/>
              </a:rPr>
              <a:t>      </a:t>
            </a:r>
            <a:endParaRPr lang="es-ES" sz="3200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18342" t="14107" r="61905" b="11599"/>
          <a:stretch>
            <a:fillRect/>
          </a:stretch>
        </p:blipFill>
        <p:spPr bwMode="auto">
          <a:xfrm>
            <a:off x="5292080" y="1628800"/>
            <a:ext cx="266429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 cstate="print"/>
          <a:srcRect l="41623" t="17868" r="32099" b="13336"/>
          <a:stretch>
            <a:fillRect/>
          </a:stretch>
        </p:blipFill>
        <p:spPr bwMode="auto">
          <a:xfrm>
            <a:off x="1619672" y="1556792"/>
            <a:ext cx="266429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5" descr="rcp 70"/>
          <p:cNvPicPr>
            <a:picLocks noChangeAspect="1" noChangeArrowheads="1"/>
          </p:cNvPicPr>
          <p:nvPr/>
        </p:nvPicPr>
        <p:blipFill>
          <a:blip r:embed="rId2" cstate="print"/>
          <a:srcRect t="10877"/>
          <a:stretch>
            <a:fillRect/>
          </a:stretch>
        </p:blipFill>
        <p:spPr bwMode="auto">
          <a:xfrm>
            <a:off x="323528" y="1412776"/>
            <a:ext cx="4104704" cy="522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735012" y="145134"/>
            <a:ext cx="77974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4400" b="1" dirty="0" smtClean="0">
                <a:solidFill>
                  <a:srgbClr val="0070C0"/>
                </a:solidFill>
              </a:rPr>
              <a:t>RCP </a:t>
            </a:r>
            <a:r>
              <a:rPr lang="es-ES_tradnl" sz="4400" b="1" dirty="0">
                <a:solidFill>
                  <a:srgbClr val="0070C0"/>
                </a:solidFill>
              </a:rPr>
              <a:t>Básica  </a:t>
            </a:r>
            <a:r>
              <a:rPr lang="es-ES_tradnl" sz="4400" b="1" dirty="0" smtClean="0">
                <a:solidFill>
                  <a:srgbClr val="0070C0"/>
                </a:solidFill>
              </a:rPr>
              <a:t>ADULTOS</a:t>
            </a:r>
            <a:endParaRPr lang="es-ES" sz="2400" b="1" dirty="0"/>
          </a:p>
        </p:txBody>
      </p:sp>
      <p:pic>
        <p:nvPicPr>
          <p:cNvPr id="6" name="5 Marcador de contenido"/>
          <p:cNvPicPr>
            <a:picLocks noGrp="1"/>
          </p:cNvPicPr>
          <p:nvPr>
            <p:ph/>
          </p:nvPr>
        </p:nvPicPr>
        <p:blipFill>
          <a:blip r:embed="rId3" cstate="print"/>
          <a:srcRect l="41623" t="17868" r="32099" b="13227"/>
          <a:stretch>
            <a:fillRect/>
          </a:stretch>
        </p:blipFill>
        <p:spPr bwMode="auto">
          <a:xfrm>
            <a:off x="4788024" y="1412776"/>
            <a:ext cx="341907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/>
          <p:nvPr/>
        </p:nvSpPr>
        <p:spPr>
          <a:xfrm>
            <a:off x="1979712" y="913891"/>
            <a:ext cx="129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rgbClr val="0070C0"/>
                </a:solidFill>
              </a:rPr>
              <a:t>2010</a:t>
            </a:r>
            <a:endParaRPr lang="es-ES" sz="3600" b="1" dirty="0">
              <a:solidFill>
                <a:srgbClr val="0070C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940152" y="914575"/>
            <a:ext cx="129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rgbClr val="0070C0"/>
                </a:solidFill>
              </a:rPr>
              <a:t>2015</a:t>
            </a:r>
            <a:endParaRPr lang="es-ES" sz="3600" b="1" dirty="0">
              <a:solidFill>
                <a:srgbClr val="0070C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641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RCP BÁSICA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Qué hacer y qué NO hacer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7055" t="26959" r="24691" b="29781"/>
          <a:stretch>
            <a:fillRect/>
          </a:stretch>
        </p:blipFill>
        <p:spPr bwMode="auto">
          <a:xfrm>
            <a:off x="0" y="1844824"/>
            <a:ext cx="914400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RCP de ALTA CALIDAD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18871" t="11912" r="38272" b="5956"/>
          <a:stretch>
            <a:fillRect/>
          </a:stretch>
        </p:blipFill>
        <p:spPr bwMode="auto">
          <a:xfrm>
            <a:off x="1115616" y="692696"/>
            <a:ext cx="698477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RCP BÁSICA  ADULTOS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6279" t="48276" r="55026" b="21003"/>
          <a:stretch>
            <a:fillRect/>
          </a:stretch>
        </p:blipFill>
        <p:spPr bwMode="auto">
          <a:xfrm>
            <a:off x="899592" y="1556792"/>
            <a:ext cx="1152128" cy="108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24515" t="36363" r="54321" b="29154"/>
          <a:stretch>
            <a:fillRect/>
          </a:stretch>
        </p:blipFill>
        <p:spPr bwMode="auto">
          <a:xfrm>
            <a:off x="2483768" y="1628800"/>
            <a:ext cx="1143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26279" t="42320" r="50441" b="22884"/>
          <a:stretch>
            <a:fillRect/>
          </a:stretch>
        </p:blipFill>
        <p:spPr bwMode="auto">
          <a:xfrm>
            <a:off x="3923928" y="1772816"/>
            <a:ext cx="12573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 l="27160" t="37931" r="54145" b="28213"/>
          <a:stretch>
            <a:fillRect/>
          </a:stretch>
        </p:blipFill>
        <p:spPr bwMode="auto">
          <a:xfrm>
            <a:off x="5940152" y="1628800"/>
            <a:ext cx="100965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6" cstate="print"/>
          <a:srcRect l="26279" t="30583" r="50441" b="39185"/>
          <a:stretch>
            <a:fillRect/>
          </a:stretch>
        </p:blipFill>
        <p:spPr bwMode="auto">
          <a:xfrm>
            <a:off x="7164288" y="1700808"/>
            <a:ext cx="1257300" cy="91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7" cstate="print"/>
          <a:srcRect l="28219" t="35737" r="51323" b="38195"/>
          <a:stretch>
            <a:fillRect/>
          </a:stretch>
        </p:blipFill>
        <p:spPr bwMode="auto">
          <a:xfrm>
            <a:off x="827584" y="3068960"/>
            <a:ext cx="11049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8" cstate="print"/>
          <a:srcRect l="28748" t="45141" r="52734" b="26420"/>
          <a:stretch>
            <a:fillRect/>
          </a:stretch>
        </p:blipFill>
        <p:spPr bwMode="auto">
          <a:xfrm>
            <a:off x="2411760" y="3068960"/>
            <a:ext cx="100012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9" cstate="print"/>
          <a:srcRect l="24339" t="37617" r="51499" b="30408"/>
          <a:stretch>
            <a:fillRect/>
          </a:stretch>
        </p:blipFill>
        <p:spPr bwMode="auto">
          <a:xfrm>
            <a:off x="3419872" y="2924944"/>
            <a:ext cx="266429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/>
          <p:cNvPicPr/>
          <p:nvPr/>
        </p:nvPicPr>
        <p:blipFill>
          <a:blip r:embed="rId10" cstate="print"/>
          <a:srcRect l="25573" t="40928" r="51147" b="26019"/>
          <a:stretch>
            <a:fillRect/>
          </a:stretch>
        </p:blipFill>
        <p:spPr bwMode="auto">
          <a:xfrm>
            <a:off x="5868144" y="3140968"/>
            <a:ext cx="1257300" cy="100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/>
          <p:cNvPicPr/>
          <p:nvPr/>
        </p:nvPicPr>
        <p:blipFill>
          <a:blip r:embed="rId11" cstate="print"/>
          <a:srcRect l="25044" t="32602" r="55732" b="29154"/>
          <a:stretch>
            <a:fillRect/>
          </a:stretch>
        </p:blipFill>
        <p:spPr bwMode="auto">
          <a:xfrm>
            <a:off x="7452320" y="2996952"/>
            <a:ext cx="10382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/>
          <p:cNvPicPr/>
          <p:nvPr/>
        </p:nvPicPr>
        <p:blipFill>
          <a:blip r:embed="rId12" cstate="print"/>
          <a:srcRect l="26455" t="33718" r="50617" b="31348"/>
          <a:stretch>
            <a:fillRect/>
          </a:stretch>
        </p:blipFill>
        <p:spPr bwMode="auto">
          <a:xfrm>
            <a:off x="1403648" y="4437112"/>
            <a:ext cx="1238250" cy="10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/>
          <p:cNvPicPr/>
          <p:nvPr/>
        </p:nvPicPr>
        <p:blipFill>
          <a:blip r:embed="rId13" cstate="print"/>
          <a:srcRect l="25573" t="39988" r="52557" b="28213"/>
          <a:stretch>
            <a:fillRect/>
          </a:stretch>
        </p:blipFill>
        <p:spPr bwMode="auto">
          <a:xfrm>
            <a:off x="3419872" y="4509120"/>
            <a:ext cx="1181100" cy="966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5 Imagen"/>
          <p:cNvPicPr/>
          <p:nvPr/>
        </p:nvPicPr>
        <p:blipFill>
          <a:blip r:embed="rId14" cstate="print"/>
          <a:srcRect l="24162" t="41693" r="52205" b="25129"/>
          <a:stretch>
            <a:fillRect/>
          </a:stretch>
        </p:blipFill>
        <p:spPr bwMode="auto">
          <a:xfrm>
            <a:off x="4788024" y="4437112"/>
            <a:ext cx="127635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6 Imagen"/>
          <p:cNvPicPr/>
          <p:nvPr/>
        </p:nvPicPr>
        <p:blipFill>
          <a:blip r:embed="rId15" cstate="print"/>
          <a:srcRect l="24515" t="41555" r="51675" b="27273"/>
          <a:stretch>
            <a:fillRect/>
          </a:stretch>
        </p:blipFill>
        <p:spPr bwMode="auto">
          <a:xfrm>
            <a:off x="6372200" y="4509120"/>
            <a:ext cx="1285875" cy="94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7 Imagen"/>
          <p:cNvPicPr/>
          <p:nvPr/>
        </p:nvPicPr>
        <p:blipFill>
          <a:blip r:embed="rId16" cstate="print"/>
          <a:srcRect l="26279" t="39498" r="50970" b="38245"/>
          <a:stretch>
            <a:fillRect/>
          </a:stretch>
        </p:blipFill>
        <p:spPr bwMode="auto">
          <a:xfrm>
            <a:off x="3851920" y="5661248"/>
            <a:ext cx="158417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Maniobra FRENTE-MENTÓN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515" t="36363" r="54321" b="29154"/>
          <a:stretch>
            <a:fillRect/>
          </a:stretch>
        </p:blipFill>
        <p:spPr bwMode="auto">
          <a:xfrm>
            <a:off x="1475656" y="1412776"/>
            <a:ext cx="619268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COMPRESIONES</a:t>
            </a:r>
            <a:br>
              <a:rPr lang="es-ES" b="1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(Masaje Cardíaco)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4339" t="37617" r="51499" b="30408"/>
          <a:stretch>
            <a:fillRect/>
          </a:stretch>
        </p:blipFill>
        <p:spPr bwMode="auto">
          <a:xfrm>
            <a:off x="1835696" y="1772816"/>
            <a:ext cx="68407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VENTILACIÓN</a:t>
            </a:r>
            <a:b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s-E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(Boca a Boca)</a:t>
            </a:r>
            <a:endParaRPr lang="es-ES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5573" t="39103" r="51147" b="26019"/>
          <a:stretch>
            <a:fillRect/>
          </a:stretch>
        </p:blipFill>
        <p:spPr bwMode="auto">
          <a:xfrm>
            <a:off x="1907704" y="1700808"/>
            <a:ext cx="590465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52128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Conectar DESFIBRILADOR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6455" t="32462" r="50617" b="31348"/>
          <a:stretch>
            <a:fillRect/>
          </a:stretch>
        </p:blipFill>
        <p:spPr bwMode="auto">
          <a:xfrm>
            <a:off x="1979712" y="1700808"/>
            <a:ext cx="561662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70C0"/>
                </a:solidFill>
              </a:rPr>
              <a:t>Resucitación en el hospital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15697" t="20063" r="35979" b="12690"/>
          <a:stretch>
            <a:fillRect/>
          </a:stretch>
        </p:blipFill>
        <p:spPr bwMode="auto">
          <a:xfrm>
            <a:off x="1838636" y="1600200"/>
            <a:ext cx="5685692" cy="49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467544" y="11623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ADULTOS</a:t>
            </a:r>
            <a:endParaRPr lang="es-ES_tradnl" sz="2800" dirty="0"/>
          </a:p>
        </p:txBody>
      </p:sp>
      <p:pic>
        <p:nvPicPr>
          <p:cNvPr id="9" name="Picture 5" descr="rcp 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06919"/>
            <a:ext cx="5164354" cy="3308059"/>
          </a:xfrm>
          <a:prstGeom prst="rect">
            <a:avLst/>
          </a:prstGeom>
          <a:noFill/>
        </p:spPr>
      </p:pic>
      <p:pic>
        <p:nvPicPr>
          <p:cNvPr id="12" name="Picture 6" descr="rcp 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4650" y="3504329"/>
            <a:ext cx="5164354" cy="3144838"/>
          </a:xfrm>
          <a:prstGeom prst="rect">
            <a:avLst/>
          </a:prstGeom>
          <a:noFill/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467544" y="3987061"/>
            <a:ext cx="21089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Obstrucción</a:t>
            </a:r>
          </a:p>
          <a:p>
            <a:r>
              <a:rPr lang="es-ES_tradnl" sz="2800" b="1" dirty="0" smtClean="0">
                <a:solidFill>
                  <a:srgbClr val="0070C0"/>
                </a:solidFill>
              </a:rPr>
              <a:t>NIÑOS</a:t>
            </a:r>
            <a:endParaRPr lang="es-ES_tradnl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306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b="1" dirty="0" smtClean="0">
                <a:solidFill>
                  <a:srgbClr val="0070C0"/>
                </a:solidFill>
                <a:cs typeface="Arial" pitchFamily="34" charset="0"/>
              </a:rPr>
              <a:t>OBSTRUCCIÓN de la VÍA AÉREA</a:t>
            </a:r>
            <a:endParaRPr lang="es-ES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29101" t="40752" r="55026" b="27900"/>
          <a:stretch>
            <a:fillRect/>
          </a:stretch>
        </p:blipFill>
        <p:spPr bwMode="auto">
          <a:xfrm>
            <a:off x="1043608" y="1124744"/>
            <a:ext cx="2065260" cy="22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3" cstate="print"/>
          <a:srcRect l="30335" t="36587" r="49912" b="31975"/>
          <a:stretch>
            <a:fillRect/>
          </a:stretch>
        </p:blipFill>
        <p:spPr bwMode="auto">
          <a:xfrm>
            <a:off x="4283968" y="1484784"/>
            <a:ext cx="201622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4" cstate="print"/>
          <a:srcRect l="29453" t="31661" r="52205" b="29154"/>
          <a:stretch>
            <a:fillRect/>
          </a:stretch>
        </p:blipFill>
        <p:spPr bwMode="auto">
          <a:xfrm>
            <a:off x="2051720" y="2780928"/>
            <a:ext cx="26642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5" cstate="print"/>
          <a:srcRect l="30159" t="29144" r="50970" b="26019"/>
          <a:stretch>
            <a:fillRect/>
          </a:stretch>
        </p:blipFill>
        <p:spPr bwMode="auto">
          <a:xfrm>
            <a:off x="6228184" y="2780928"/>
            <a:ext cx="223224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6" cstate="print"/>
          <a:srcRect l="28924" t="30408" r="51323" b="30094"/>
          <a:stretch>
            <a:fillRect/>
          </a:stretch>
        </p:blipFill>
        <p:spPr bwMode="auto">
          <a:xfrm>
            <a:off x="4067944" y="4221088"/>
            <a:ext cx="244827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OBSTRUCCIÓN VÍA AÉREA</a:t>
            </a:r>
            <a:br>
              <a:rPr lang="es-ES_tradnl" b="1" dirty="0" smtClean="0">
                <a:solidFill>
                  <a:srgbClr val="0070C0"/>
                </a:solidFill>
              </a:rPr>
            </a:br>
            <a:r>
              <a:rPr lang="es-ES_tradnl" b="1" dirty="0" smtClean="0">
                <a:solidFill>
                  <a:srgbClr val="0070C0"/>
                </a:solidFill>
              </a:rPr>
              <a:t>(CONSCIENTE)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pic>
        <p:nvPicPr>
          <p:cNvPr id="36868" name="Picture 5" descr="rcp 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628353"/>
            <a:ext cx="7129462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s-ES_tradnl" b="1" dirty="0" smtClean="0">
                <a:solidFill>
                  <a:srgbClr val="0070C0"/>
                </a:solidFill>
              </a:rPr>
              <a:t>OBSTRUCCIÓN VÍA AÉREA</a:t>
            </a:r>
            <a:br>
              <a:rPr lang="es-ES_tradnl" b="1" dirty="0" smtClean="0">
                <a:solidFill>
                  <a:srgbClr val="0070C0"/>
                </a:solidFill>
              </a:rPr>
            </a:br>
            <a:r>
              <a:rPr lang="es-ES_tradnl" b="1" dirty="0" smtClean="0">
                <a:solidFill>
                  <a:srgbClr val="0070C0"/>
                </a:solidFill>
              </a:rPr>
              <a:t>(INCONSCIENTE)</a:t>
            </a:r>
            <a:endParaRPr lang="es-ES" b="1" dirty="0" smtClean="0">
              <a:solidFill>
                <a:srgbClr val="0070C0"/>
              </a:solidFill>
            </a:endParaRPr>
          </a:p>
        </p:txBody>
      </p:sp>
      <p:pic>
        <p:nvPicPr>
          <p:cNvPr id="37892" name="Picture 4" descr="rcp 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557338"/>
            <a:ext cx="655320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5" descr="rcp 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260350"/>
            <a:ext cx="6145213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6" descr="rcp 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3644156"/>
            <a:ext cx="331311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Text Box 7"/>
          <p:cNvSpPr txBox="1">
            <a:spLocks noChangeArrowheads="1"/>
          </p:cNvSpPr>
          <p:nvPr/>
        </p:nvSpPr>
        <p:spPr bwMode="auto">
          <a:xfrm>
            <a:off x="158750" y="4384675"/>
            <a:ext cx="29498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800" b="1" dirty="0">
                <a:solidFill>
                  <a:srgbClr val="0070C0"/>
                </a:solidFill>
              </a:rPr>
              <a:t>Desobstrucción</a:t>
            </a:r>
          </a:p>
          <a:p>
            <a:endParaRPr lang="es-ES_tradnl" sz="2800" b="1" dirty="0">
              <a:solidFill>
                <a:srgbClr val="0070C0"/>
              </a:solidFill>
            </a:endParaRPr>
          </a:p>
          <a:p>
            <a:r>
              <a:rPr lang="es-ES_tradnl" sz="2800" b="1" dirty="0">
                <a:solidFill>
                  <a:srgbClr val="0070C0"/>
                </a:solidFill>
              </a:rPr>
              <a:t>CUERPO EXTRAÑO</a:t>
            </a:r>
            <a:endParaRPr lang="es-ES" sz="2800" b="1" dirty="0">
              <a:solidFill>
                <a:srgbClr val="0070C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2124074" y="189409"/>
            <a:ext cx="554426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4400" b="1" dirty="0">
                <a:solidFill>
                  <a:srgbClr val="0070C0"/>
                </a:solidFill>
              </a:rPr>
              <a:t>RCP – CUÁNDO PARAR</a:t>
            </a:r>
            <a:endParaRPr lang="es-ES" sz="4400" b="1" dirty="0">
              <a:solidFill>
                <a:srgbClr val="0070C0"/>
              </a:solidFill>
            </a:endParaRP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519113" y="1916832"/>
            <a:ext cx="77978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 smtClean="0"/>
              <a:t>RCP </a:t>
            </a:r>
            <a:r>
              <a:rPr lang="es-ES_tradnl" sz="3600" dirty="0"/>
              <a:t>iniciada tras más de 10 minutos.</a:t>
            </a:r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 smtClean="0"/>
              <a:t>20 </a:t>
            </a:r>
            <a:r>
              <a:rPr lang="es-ES_tradnl" sz="3600" dirty="0"/>
              <a:t>minutos en Asistolia         </a:t>
            </a:r>
            <a:endParaRPr lang="es-ES_tradnl" sz="3600" dirty="0" smtClean="0"/>
          </a:p>
          <a:p>
            <a:pPr marL="1028700" lvl="1" indent="-571500">
              <a:buClr>
                <a:srgbClr val="0070C0"/>
              </a:buClr>
              <a:buFont typeface="Wingdings" pitchFamily="2" charset="2"/>
              <a:buChar char="§"/>
            </a:pPr>
            <a:r>
              <a:rPr lang="es-ES_tradnl" sz="2800" dirty="0" smtClean="0"/>
              <a:t>decisión </a:t>
            </a:r>
            <a:r>
              <a:rPr lang="es-ES_tradnl" sz="2800" dirty="0"/>
              <a:t>del </a:t>
            </a:r>
            <a:r>
              <a:rPr lang="es-ES_tradnl" sz="2800" dirty="0" smtClean="0"/>
              <a:t>médico</a:t>
            </a:r>
          </a:p>
          <a:p>
            <a:pPr marL="1028700" lvl="1" indent="-571500">
              <a:buClr>
                <a:srgbClr val="0070C0"/>
              </a:buClr>
              <a:buFont typeface="Wingdings" pitchFamily="2" charset="2"/>
              <a:buChar char="§"/>
            </a:pPr>
            <a:r>
              <a:rPr lang="es-ES_tradnl" sz="2800" dirty="0" smtClean="0"/>
              <a:t>excepciones</a:t>
            </a:r>
            <a:endParaRPr lang="es-ES_tradnl" sz="2800" dirty="0"/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endParaRPr lang="es-ES_tradnl" sz="3600" dirty="0"/>
          </a:p>
          <a:p>
            <a:pPr marL="342900" indent="-342900">
              <a:buClr>
                <a:srgbClr val="0070C0"/>
              </a:buClr>
              <a:buFont typeface="Wingdings" pitchFamily="2" charset="2"/>
              <a:buChar char="ü"/>
            </a:pPr>
            <a:r>
              <a:rPr lang="es-ES_tradnl" sz="3600" dirty="0"/>
              <a:t> R</a:t>
            </a:r>
            <a:r>
              <a:rPr lang="es-ES_tradnl" sz="3600" dirty="0" smtClean="0"/>
              <a:t>eanimador </a:t>
            </a:r>
            <a:r>
              <a:rPr lang="es-ES_tradnl" sz="3600" dirty="0"/>
              <a:t>exhausto</a:t>
            </a:r>
            <a:endParaRPr lang="es-ES" sz="3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pPr>
              <a:buNone/>
            </a:pPr>
            <a:r>
              <a:rPr lang="es-ES" b="1" dirty="0" smtClean="0">
                <a:solidFill>
                  <a:srgbClr val="0070C0"/>
                </a:solidFill>
              </a:rPr>
              <a:t>           Muchas Gracias, hasta la próxima.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804248" y="641985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smtClean="0">
                <a:solidFill>
                  <a:srgbClr val="002060"/>
                </a:solidFill>
              </a:rPr>
              <a:t>https://rcpuribe.wordpress.com</a:t>
            </a:r>
            <a:endParaRPr lang="es-E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FFC000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594</TotalTime>
  <Words>455</Words>
  <Application>Microsoft Office PowerPoint</Application>
  <PresentationFormat>Presentación en pantalla (4:3)</PresentationFormat>
  <Paragraphs>165</Paragraphs>
  <Slides>50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51" baseType="lpstr">
      <vt:lpstr>Tema de Office</vt:lpstr>
      <vt:lpstr>TALLER PRÁCTICO de RCP BÁSICA </vt:lpstr>
      <vt:lpstr>CONTENIDO</vt:lpstr>
      <vt:lpstr>Historia reciente</vt:lpstr>
      <vt:lpstr>RCP - Historia</vt:lpstr>
      <vt:lpstr>RCP Básica Cambios 2005 (ILCOR, ERC)</vt:lpstr>
      <vt:lpstr>RCP Básica  Cambios 2010 (ILCOR y ERC)</vt:lpstr>
      <vt:lpstr>RCP Básica Cambios 2015 (ILCOR y ERC)</vt:lpstr>
      <vt:lpstr>Técnicas Básicas</vt:lpstr>
      <vt:lpstr>ALGUNOS CONCEPTOS</vt:lpstr>
      <vt:lpstr>Diapositiva 10</vt:lpstr>
      <vt:lpstr>RCP - TÉCNICAS</vt:lpstr>
      <vt:lpstr>Maniobra Frente-Mentón</vt:lpstr>
      <vt:lpstr>POSICIÓN LATERAL DE SEGURIDAD</vt:lpstr>
      <vt:lpstr>Posición lateral de seguridad</vt:lpstr>
      <vt:lpstr>RESPIRACIÓN BOCA-BOCA</vt:lpstr>
      <vt:lpstr>VENTILACIÓN</vt:lpstr>
      <vt:lpstr>RESPIRACIÓN BOCA-MASCARILLA</vt:lpstr>
      <vt:lpstr>Cánula de Guedel</vt:lpstr>
      <vt:lpstr>Ambú con un reanimador</vt:lpstr>
      <vt:lpstr>Ambú con dos reanimadores</vt:lpstr>
      <vt:lpstr>DETECCIÓN DEL PULSO</vt:lpstr>
      <vt:lpstr>Diapositiva 22</vt:lpstr>
      <vt:lpstr>COMPRESIONES TORÁCICAS</vt:lpstr>
      <vt:lpstr>MASAJE CARDÍACO</vt:lpstr>
      <vt:lpstr>Masaje cardíaco: lactantes y niños</vt:lpstr>
      <vt:lpstr>Práctica de la RCP Básica</vt:lpstr>
      <vt:lpstr>COMPRESIONES (Masaje Cardíaco)</vt:lpstr>
      <vt:lpstr>DESFIBRILACIÓN</vt:lpstr>
      <vt:lpstr>Diapositiva 29</vt:lpstr>
      <vt:lpstr>Fuerza de RECOMENDACIÓN y Calidad de la EVIDENCIA</vt:lpstr>
      <vt:lpstr>CADENA de SUPERVIVENCIA</vt:lpstr>
      <vt:lpstr>CADENA de SUPERVIVENCIA ( ERC y AHA)</vt:lpstr>
      <vt:lpstr>RCP BÁSICA en Adultos, Niños y Lactantes. PRIORIDADES</vt:lpstr>
      <vt:lpstr>Soporte Vital Básico—Algoritmos ADULTOS                             NIÑOS      </vt:lpstr>
      <vt:lpstr>Diapositiva 35</vt:lpstr>
      <vt:lpstr>RCP BÁSICA Qué hacer y qué NO hacer</vt:lpstr>
      <vt:lpstr>RCP de ALTA CALIDAD</vt:lpstr>
      <vt:lpstr>RCP BÁSICA  ADULTOS</vt:lpstr>
      <vt:lpstr>Maniobra FRENTE-MENTÓN</vt:lpstr>
      <vt:lpstr>COMPRESIONES (Masaje Cardíaco)</vt:lpstr>
      <vt:lpstr>VENTILACIÓN (Boca a Boca)</vt:lpstr>
      <vt:lpstr>Conectar DESFIBRILADOR</vt:lpstr>
      <vt:lpstr>Resucitación en el hospital</vt:lpstr>
      <vt:lpstr>Diapositiva 44</vt:lpstr>
      <vt:lpstr>OBSTRUCCIÓN de la VÍA AÉREA</vt:lpstr>
      <vt:lpstr>OBSTRUCCIÓN VÍA AÉREA (CONSCIENTE)</vt:lpstr>
      <vt:lpstr>OBSTRUCCIÓN VÍA AÉREA (INCONSCIENTE)</vt:lpstr>
      <vt:lpstr>Diapositiva 48</vt:lpstr>
      <vt:lpstr>Diapositiva 49</vt:lpstr>
      <vt:lpstr>Diapositiva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92</cp:revision>
  <dcterms:created xsi:type="dcterms:W3CDTF">2015-11-04T21:42:38Z</dcterms:created>
  <dcterms:modified xsi:type="dcterms:W3CDTF">2015-11-22T09:45:09Z</dcterms:modified>
</cp:coreProperties>
</file>